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98" r:id="rId4"/>
    <p:sldId id="297" r:id="rId5"/>
    <p:sldId id="299" r:id="rId6"/>
    <p:sldId id="258" r:id="rId7"/>
    <p:sldId id="263" r:id="rId8"/>
    <p:sldId id="259" r:id="rId9"/>
    <p:sldId id="260" r:id="rId10"/>
    <p:sldId id="272" r:id="rId11"/>
    <p:sldId id="273" r:id="rId12"/>
    <p:sldId id="274" r:id="rId13"/>
    <p:sldId id="275" r:id="rId14"/>
    <p:sldId id="276" r:id="rId15"/>
    <p:sldId id="270" r:id="rId16"/>
    <p:sldId id="262" r:id="rId17"/>
    <p:sldId id="271" r:id="rId18"/>
    <p:sldId id="266" r:id="rId19"/>
    <p:sldId id="267" r:id="rId20"/>
    <p:sldId id="268" r:id="rId21"/>
    <p:sldId id="277" r:id="rId22"/>
    <p:sldId id="289" r:id="rId23"/>
    <p:sldId id="278" r:id="rId24"/>
    <p:sldId id="279" r:id="rId25"/>
    <p:sldId id="280" r:id="rId26"/>
    <p:sldId id="281" r:id="rId27"/>
    <p:sldId id="286" r:id="rId28"/>
    <p:sldId id="282" r:id="rId29"/>
    <p:sldId id="284" r:id="rId30"/>
    <p:sldId id="285" r:id="rId31"/>
    <p:sldId id="287" r:id="rId32"/>
    <p:sldId id="288" r:id="rId33"/>
    <p:sldId id="300" r:id="rId34"/>
    <p:sldId id="290" r:id="rId35"/>
    <p:sldId id="291" r:id="rId36"/>
    <p:sldId id="292" r:id="rId37"/>
    <p:sldId id="293" r:id="rId38"/>
    <p:sldId id="294" r:id="rId39"/>
    <p:sldId id="295" r:id="rId40"/>
    <p:sldId id="301" r:id="rId41"/>
    <p:sldId id="296" r:id="rId42"/>
    <p:sldId id="265" r:id="rId43"/>
    <p:sldId id="269" r:id="rId44"/>
    <p:sldId id="302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185691E4-5986-4874-BBA7-C64EA8DD2F55}">
          <p14:sldIdLst>
            <p14:sldId id="256"/>
          </p14:sldIdLst>
        </p14:section>
        <p14:section name="Sekcja bez tytułu" id="{5AA993F1-07F0-4E96-8BB2-8C8B51578D7F}">
          <p14:sldIdLst>
            <p14:sldId id="257"/>
            <p14:sldId id="298"/>
            <p14:sldId id="297"/>
            <p14:sldId id="299"/>
            <p14:sldId id="258"/>
            <p14:sldId id="263"/>
            <p14:sldId id="259"/>
            <p14:sldId id="260"/>
            <p14:sldId id="272"/>
            <p14:sldId id="273"/>
            <p14:sldId id="274"/>
            <p14:sldId id="275"/>
            <p14:sldId id="276"/>
            <p14:sldId id="270"/>
            <p14:sldId id="262"/>
            <p14:sldId id="271"/>
            <p14:sldId id="266"/>
            <p14:sldId id="267"/>
            <p14:sldId id="268"/>
            <p14:sldId id="277"/>
            <p14:sldId id="289"/>
            <p14:sldId id="278"/>
            <p14:sldId id="279"/>
            <p14:sldId id="280"/>
            <p14:sldId id="281"/>
            <p14:sldId id="286"/>
            <p14:sldId id="282"/>
            <p14:sldId id="284"/>
            <p14:sldId id="285"/>
            <p14:sldId id="287"/>
            <p14:sldId id="288"/>
            <p14:sldId id="300"/>
            <p14:sldId id="290"/>
            <p14:sldId id="291"/>
            <p14:sldId id="292"/>
            <p14:sldId id="293"/>
            <p14:sldId id="294"/>
            <p14:sldId id="295"/>
            <p14:sldId id="301"/>
            <p14:sldId id="296"/>
            <p14:sldId id="265"/>
            <p14:sldId id="269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../uroczysto&#347;&#263;%20w%20Lebus/zdj&#281;cia%20Lebus%20-%20Stephan/IMG_20250914_113955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77EA59-64D4-22F7-ACC9-A8AC50078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4640" y="1784208"/>
            <a:ext cx="8915399" cy="2057400"/>
          </a:xfrm>
        </p:spPr>
        <p:txBody>
          <a:bodyPr>
            <a:normAutofit/>
          </a:bodyPr>
          <a:lstStyle/>
          <a:p>
            <a:r>
              <a:rPr lang="pl-PL" sz="3000" b="1" dirty="0"/>
              <a:t>Biskupstwo Lubuskie </a:t>
            </a:r>
            <a:br>
              <a:rPr lang="pl-PL" sz="3000" b="1" dirty="0"/>
            </a:br>
            <a:r>
              <a:rPr lang="pl-PL" sz="3000" b="1" dirty="0"/>
              <a:t>– krajobraz przestrogi i nadziei</a:t>
            </a:r>
            <a:br>
              <a:rPr lang="pl-PL" sz="3000" b="1" dirty="0"/>
            </a:br>
            <a:r>
              <a:rPr lang="de-DE" sz="3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Bistum Lebus </a:t>
            </a:r>
            <a:br>
              <a:rPr lang="pl-PL" sz="3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3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eine Landschaft der Mahnung und Hoffnung</a:t>
            </a:r>
            <a:endParaRPr lang="pl-PL" sz="3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B8D000B-829E-28F3-0489-2BBCA02FFC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7208" y="4513570"/>
            <a:ext cx="7717536" cy="523220"/>
          </a:xfrm>
        </p:spPr>
        <p:txBody>
          <a:bodyPr>
            <a:normAutofit/>
          </a:bodyPr>
          <a:lstStyle/>
          <a:p>
            <a:r>
              <a:rPr lang="pl-PL" sz="2800" dirty="0"/>
              <a:t>MŰ</a:t>
            </a:r>
            <a:r>
              <a:rPr lang="hu-HU" sz="2800" dirty="0"/>
              <a:t>N</a:t>
            </a:r>
            <a:r>
              <a:rPr lang="pl-PL" sz="2800" dirty="0"/>
              <a:t>CHEBERG</a:t>
            </a:r>
            <a:r>
              <a:rPr lang="pl-PL" sz="2800" b="1" dirty="0"/>
              <a:t>  </a:t>
            </a:r>
            <a:r>
              <a:rPr lang="pl-PL" sz="2800" dirty="0"/>
              <a:t>21.02.2026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5A7B27D-D16F-8122-7BFE-569FCAC7B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217" y="676380"/>
            <a:ext cx="7415698" cy="947977"/>
          </a:xfrm>
          <a:prstGeom prst="rect">
            <a:avLst/>
          </a:prstGeom>
        </p:spPr>
      </p:pic>
      <p:pic>
        <p:nvPicPr>
          <p:cNvPr id="6" name="Obraz 5" descr="Obraz zawierający tekst, logo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1FC88ED1-23E6-4854-9107-2D8B65D21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216" y="5430408"/>
            <a:ext cx="1666667" cy="100979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26723F2-86A4-35A6-B36C-7B267C6F9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6915" y="5390495"/>
            <a:ext cx="827551" cy="933816"/>
          </a:xfrm>
          <a:prstGeom prst="rect">
            <a:avLst/>
          </a:prstGeom>
        </p:spPr>
      </p:pic>
      <p:pic>
        <p:nvPicPr>
          <p:cNvPr id="9" name="Obraz 8" descr="Obraz zawierający logo, godło, clipart, symbol&#10;&#10;Zawartość wygenerowana przez AI może być niepoprawna.">
            <a:extLst>
              <a:ext uri="{FF2B5EF4-FFF2-40B4-BE49-F238E27FC236}">
                <a16:creationId xmlns:a16="http://schemas.microsoft.com/office/drawing/2014/main" id="{76A9B98F-5A46-9533-1903-DA89B7F29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217" y="5204278"/>
            <a:ext cx="965392" cy="130625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C251D76-1BEB-67D9-7589-544B15811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3233" y="5430408"/>
            <a:ext cx="827551" cy="93381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55D2999-22B1-F2E5-AD73-42BAF44731A6}"/>
              </a:ext>
            </a:extLst>
          </p:cNvPr>
          <p:cNvSpPr txBox="1"/>
          <p:nvPr/>
        </p:nvSpPr>
        <p:spPr>
          <a:xfrm>
            <a:off x="6358086" y="5595793"/>
            <a:ext cx="1789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/>
              <a:t>HEIMATVEREIN</a:t>
            </a:r>
          </a:p>
          <a:p>
            <a:r>
              <a:rPr lang="pl-PL" sz="1400" b="1" dirty="0"/>
              <a:t>LEBUS </a:t>
            </a:r>
            <a:r>
              <a:rPr lang="pl-PL" sz="1400" b="1" dirty="0" err="1"/>
              <a:t>e.V</a:t>
            </a:r>
            <a:r>
              <a:rPr lang="pl-PL" sz="1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905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festiwal, Sylwester, wydarzenie, Nowy rok">
            <a:extLst>
              <a:ext uri="{FF2B5EF4-FFF2-40B4-BE49-F238E27FC236}">
                <a16:creationId xmlns:a16="http://schemas.microsoft.com/office/drawing/2014/main" id="{86DF35B9-9098-B88D-7247-C26C6E1A08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1879" y="256033"/>
            <a:ext cx="9816449" cy="636135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1FC52C0-CCA0-B8B7-67CD-F7667E887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bg1"/>
                </a:solidFill>
              </a:rPr>
              <a:t>Wspólnie świętujemy wejście do strefy </a:t>
            </a:r>
            <a:r>
              <a:rPr lang="pl-PL" dirty="0" err="1">
                <a:solidFill>
                  <a:schemeClr val="bg1"/>
                </a:solidFill>
              </a:rPr>
              <a:t>Schengen</a:t>
            </a:r>
            <a:r>
              <a:rPr lang="pl-PL" dirty="0">
                <a:solidFill>
                  <a:schemeClr val="bg1"/>
                </a:solidFill>
              </a:rPr>
              <a:t> – Kostrzyn/K</a:t>
            </a:r>
            <a:r>
              <a:rPr lang="hu-HU" dirty="0">
                <a:solidFill>
                  <a:schemeClr val="bg1"/>
                </a:solidFill>
              </a:rPr>
              <a:t>űstrin-Kietz 2007 r.</a:t>
            </a:r>
            <a:r>
              <a:rPr lang="hu-HU" dirty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174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ort urodzinowy, deser, jedzenie, Dekorowanie ciasta">
            <a:extLst>
              <a:ext uri="{FF2B5EF4-FFF2-40B4-BE49-F238E27FC236}">
                <a16:creationId xmlns:a16="http://schemas.microsoft.com/office/drawing/2014/main" id="{CA5761A5-4DC5-6D3D-6DF2-4D1F3B38E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256" y="0"/>
            <a:ext cx="9762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3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brania, osoba, człowiek, obuwie">
            <a:extLst>
              <a:ext uri="{FF2B5EF4-FFF2-40B4-BE49-F238E27FC236}">
                <a16:creationId xmlns:a16="http://schemas.microsoft.com/office/drawing/2014/main" id="{D30C0A4B-96E2-14CE-687D-DF43890EC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560" y="137160"/>
            <a:ext cx="9144000" cy="672084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700A5F9-726F-4D33-AC46-4CB57D6154F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  RAZEM – NA PRZEJŚCIU GRANICZNYM</a:t>
            </a:r>
          </a:p>
        </p:txBody>
      </p:sp>
    </p:spTree>
    <p:extLst>
      <p:ext uri="{BB962C8B-B14F-4D97-AF65-F5344CB8AC3E}">
        <p14:creationId xmlns:p14="http://schemas.microsoft.com/office/powerpoint/2010/main" val="1761278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brania, osoba, Ludzka twarz, człowiek">
            <a:extLst>
              <a:ext uri="{FF2B5EF4-FFF2-40B4-BE49-F238E27FC236}">
                <a16:creationId xmlns:a16="http://schemas.microsoft.com/office/drawing/2014/main" id="{FB5D76AF-C331-93B4-4C4E-4E28531A4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0"/>
            <a:ext cx="9144000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864810B-0B84-A658-3920-710E2D35F2F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   ŚWIĘTUJEMY!!!</a:t>
            </a:r>
          </a:p>
        </p:txBody>
      </p:sp>
    </p:spTree>
    <p:extLst>
      <p:ext uri="{BB962C8B-B14F-4D97-AF65-F5344CB8AC3E}">
        <p14:creationId xmlns:p14="http://schemas.microsoft.com/office/powerpoint/2010/main" val="2452521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86FB3-977E-6278-6D47-4347477A0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...wspólne spotkania, gry, zawody </a:t>
            </a:r>
          </a:p>
        </p:txBody>
      </p:sp>
      <p:pic>
        <p:nvPicPr>
          <p:cNvPr id="5" name="Symbol zastępczy zawartości 4" descr="Obraz zawierający ubrania, osoba, Ludzka twarz, jazda na łyżwach">
            <a:extLst>
              <a:ext uri="{FF2B5EF4-FFF2-40B4-BE49-F238E27FC236}">
                <a16:creationId xmlns:a16="http://schemas.microsoft.com/office/drawing/2014/main" id="{42E6182E-9ED1-4482-2F37-008BFB4B8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8835" y="1904999"/>
            <a:ext cx="7260879" cy="481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1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3BCC1C-7005-7777-5BE0-C0ECA2D3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609" y="624110"/>
            <a:ext cx="8926004" cy="1469866"/>
          </a:xfrm>
        </p:spPr>
        <p:txBody>
          <a:bodyPr>
            <a:normAutofit/>
          </a:bodyPr>
          <a:lstStyle/>
          <a:p>
            <a:r>
              <a:rPr lang="pl-PL" sz="2000" b="1" dirty="0"/>
              <a:t>Regionalne Centrum Ratownictwa </a:t>
            </a:r>
            <a:br>
              <a:rPr lang="pl-PL" sz="2000" b="1" dirty="0"/>
            </a:br>
            <a:r>
              <a:rPr lang="pl-PL" sz="2000" b="1" dirty="0"/>
              <a:t>- Policja, Straż Pożarna, Pogotowie Ratunkowe, sala widowiskowa</a:t>
            </a:r>
            <a:br>
              <a:rPr lang="pl-PL" sz="2000" b="1" dirty="0"/>
            </a:br>
            <a:r>
              <a:rPr lang="pl-PL" sz="2000" dirty="0"/>
              <a:t>Powierzchnia użytkowa – 5340 m2</a:t>
            </a:r>
            <a:br>
              <a:rPr lang="pl-PL" sz="2000" dirty="0"/>
            </a:br>
            <a:r>
              <a:rPr lang="pl-PL" sz="2000" dirty="0"/>
              <a:t>Rok wykonania inwestycji : 2013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AEC98C86-AA23-F8B8-D1C5-9D9F8BC1F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8067" y="1993392"/>
            <a:ext cx="8004022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7957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AAA597-CB4F-1176-5D33-40C560390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908" y="590873"/>
            <a:ext cx="5865939" cy="844735"/>
          </a:xfrm>
        </p:spPr>
        <p:txBody>
          <a:bodyPr anchor="t">
            <a:normAutofit/>
          </a:bodyPr>
          <a:lstStyle/>
          <a:p>
            <a:r>
              <a:rPr lang="pl-PL" b="1" dirty="0"/>
              <a:t>REGIONALNE CENTRUM RATOWNICTWA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F5FAB0F5-DF15-E653-9C07-8900DF38A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5416" y="1124712"/>
            <a:ext cx="8604504" cy="514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8801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5D963CC9-7ABD-EC36-9696-C0678F06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RCR - widok z góry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757EE6EC-6E16-FA55-F9FA-CC01527DC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1" y="1486039"/>
            <a:ext cx="8577072" cy="505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1810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DCB477-DC2D-2A35-2867-59846AEC4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Uroczyste otwarcie RCR-u – 2013 r.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9839484A-CC51-8AA8-4C27-42F84A2EC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9797" y="2688612"/>
            <a:ext cx="8915400" cy="354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0138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EB83D2-AA5E-47D0-7293-DE165D35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ARKA DOBREJ WIADOMOŚCI</a:t>
            </a:r>
          </a:p>
        </p:txBody>
      </p:sp>
      <p:pic>
        <p:nvPicPr>
          <p:cNvPr id="5" name="Symbol zastępczy zawartości 4" descr="Obraz zawierający ubrania, osoba, Ludzka twarz, niebo&#10;&#10;Zawartość wygenerowana przez AI może być niepoprawna.">
            <a:extLst>
              <a:ext uri="{FF2B5EF4-FFF2-40B4-BE49-F238E27FC236}">
                <a16:creationId xmlns:a16="http://schemas.microsoft.com/office/drawing/2014/main" id="{D3758F53-BB4D-A11A-8A6B-C04FFD0C3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628" y="1631808"/>
            <a:ext cx="7785220" cy="4897008"/>
          </a:xfrm>
        </p:spPr>
      </p:pic>
    </p:spTree>
    <p:extLst>
      <p:ext uri="{BB962C8B-B14F-4D97-AF65-F5344CB8AC3E}">
        <p14:creationId xmlns:p14="http://schemas.microsoft.com/office/powerpoint/2010/main" val="30500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braz zawierający na wolnym powietrzu, budynek, trawa, roślina&#10;&#10;Zawartość wygenerowana przez AI może być niepoprawna.">
            <a:hlinkClick r:id="rId2" action="ppaction://hlinkfile"/>
            <a:extLst>
              <a:ext uri="{FF2B5EF4-FFF2-40B4-BE49-F238E27FC236}">
                <a16:creationId xmlns:a16="http://schemas.microsoft.com/office/drawing/2014/main" id="{B85088E3-FA5C-03D7-0CE9-46346CF0D4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89213" y="2139950"/>
            <a:ext cx="2824162" cy="4093940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10CA09F-2A43-2930-DAF4-FD447B6DA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Najważniejsze wydarzenia projektowe</a:t>
            </a:r>
          </a:p>
        </p:txBody>
      </p:sp>
      <p:pic>
        <p:nvPicPr>
          <p:cNvPr id="9" name="Symbol zastępczy zawartości 8" descr="Obraz zawierający budynek, Materiał kompozytowy&#10;&#10;Zawartość wygenerowana przez AI może być niepoprawna.">
            <a:extLst>
              <a:ext uri="{FF2B5EF4-FFF2-40B4-BE49-F238E27FC236}">
                <a16:creationId xmlns:a16="http://schemas.microsoft.com/office/drawing/2014/main" id="{06266197-9F73-9C77-AA97-F7220B5235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 rot="5400000">
            <a:off x="8121105" y="2850384"/>
            <a:ext cx="4108227" cy="2658785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C6EF6B8-BA68-30EF-8CE0-C30690E1DE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7" t="2630" r="1463" b="2371"/>
          <a:stretch>
            <a:fillRect/>
          </a:stretch>
        </p:blipFill>
        <p:spPr>
          <a:xfrm>
            <a:off x="5628721" y="2139950"/>
            <a:ext cx="3001759" cy="438012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15F6D33-B2F6-1F2D-9E90-D7492EE2D565}"/>
              </a:ext>
            </a:extLst>
          </p:cNvPr>
          <p:cNvSpPr txBox="1"/>
          <p:nvPr/>
        </p:nvSpPr>
        <p:spPr>
          <a:xfrm>
            <a:off x="2724912" y="5669280"/>
            <a:ext cx="144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LEBUS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EBD2EC1-062B-3BDB-E252-A88C6C7BACEC}"/>
              </a:ext>
            </a:extLst>
          </p:cNvPr>
          <p:cNvSpPr txBox="1"/>
          <p:nvPr/>
        </p:nvSpPr>
        <p:spPr>
          <a:xfrm>
            <a:off x="5850499" y="5669280"/>
            <a:ext cx="137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WITNICA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6BB9B39-3554-DF2C-CAE7-8670378D76E6}"/>
              </a:ext>
            </a:extLst>
          </p:cNvPr>
          <p:cNvSpPr txBox="1"/>
          <p:nvPr/>
        </p:nvSpPr>
        <p:spPr>
          <a:xfrm>
            <a:off x="9011948" y="5669280"/>
            <a:ext cx="191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MŰNCHEBERG </a:t>
            </a:r>
          </a:p>
        </p:txBody>
      </p:sp>
    </p:spTree>
    <p:extLst>
      <p:ext uri="{BB962C8B-B14F-4D97-AF65-F5344CB8AC3E}">
        <p14:creationId xmlns:p14="http://schemas.microsoft.com/office/powerpoint/2010/main" val="3931322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906F8-403A-A930-04C0-0A3E1EAD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 drugiej stronie lustra</a:t>
            </a:r>
          </a:p>
        </p:txBody>
      </p:sp>
      <p:pic>
        <p:nvPicPr>
          <p:cNvPr id="6" name="Symbol zastępczy zawartości 5" descr="Obraz zawierający tekst, papier, list, Publikacja&#10;&#10;Zawartość wygenerowana przez AI może być niepoprawna.">
            <a:extLst>
              <a:ext uri="{FF2B5EF4-FFF2-40B4-BE49-F238E27FC236}">
                <a16:creationId xmlns:a16="http://schemas.microsoft.com/office/drawing/2014/main" id="{1B887E6D-3A12-2543-8CDC-EB7CE2CA6F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6664" y="1330859"/>
            <a:ext cx="4614136" cy="5214795"/>
          </a:xfrm>
          <a:prstGeom prst="rect">
            <a:avLst/>
          </a:prstGeom>
        </p:spPr>
      </p:pic>
      <p:pic>
        <p:nvPicPr>
          <p:cNvPr id="8" name="Symbol zastępczy zawartości 7" descr="Obraz zawierający tekst, książk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68647730-EBEF-841D-0018-8D840FEF69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5534"/>
          <a:stretch>
            <a:fillRect/>
          </a:stretch>
        </p:blipFill>
        <p:spPr>
          <a:xfrm>
            <a:off x="6400800" y="1330860"/>
            <a:ext cx="4358819" cy="52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35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407541-ADE6-79CC-0A83-7A4BB7FC5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Inspiracje…</a:t>
            </a:r>
          </a:p>
        </p:txBody>
      </p:sp>
      <p:pic>
        <p:nvPicPr>
          <p:cNvPr id="6" name="Symbol zastępczy zawartości 5" descr="Obraz zawierający budynek, kominek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C83AE3BC-7159-9040-57D9-B4DF2682E8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5400000">
            <a:off x="6470181" y="1076608"/>
            <a:ext cx="6428016" cy="4704784"/>
          </a:xfrm>
          <a:prstGeom prst="rect">
            <a:avLst/>
          </a:prstGeom>
        </p:spPr>
      </p:pic>
      <p:pic>
        <p:nvPicPr>
          <p:cNvPr id="5" name="Symbol zastępczy zawartości 4" descr="Obraz zawierający ubrania, osoba, człowiek, plakat&#10;&#10;Zawartość wygenerowana przez AI może być niepoprawna.">
            <a:extLst>
              <a:ext uri="{FF2B5EF4-FFF2-40B4-BE49-F238E27FC236}">
                <a16:creationId xmlns:a16="http://schemas.microsoft.com/office/drawing/2014/main" id="{2A082387-60DF-1AF6-D753-FD5DA518AA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b="50348"/>
          <a:stretch>
            <a:fillRect/>
          </a:stretch>
        </p:blipFill>
        <p:spPr>
          <a:xfrm>
            <a:off x="1005254" y="1557196"/>
            <a:ext cx="6246572" cy="431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4BDDC0-2EE7-4002-5063-0DA4B0DB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Cezary Żołyński - pomysłodawca i autor bajki o Arce Dobrych Wiadomości  </a:t>
            </a:r>
          </a:p>
        </p:txBody>
      </p:sp>
      <p:pic>
        <p:nvPicPr>
          <p:cNvPr id="7" name="Symbol zastępczy zawartości 6" descr="Obraz zawierający osoba, ubrania, Ludzka twarz, człowiek&#10;&#10;Zawartość wygenerowana przez AI może być niepoprawna.">
            <a:extLst>
              <a:ext uri="{FF2B5EF4-FFF2-40B4-BE49-F238E27FC236}">
                <a16:creationId xmlns:a16="http://schemas.microsoft.com/office/drawing/2014/main" id="{A45108D2-4E5E-4933-FFA7-D398384522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0243" t="9770"/>
          <a:stretch>
            <a:fillRect/>
          </a:stretch>
        </p:blipFill>
        <p:spPr>
          <a:xfrm>
            <a:off x="7179588" y="3456091"/>
            <a:ext cx="4655763" cy="299381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0321906-1510-B51E-957D-45A003E9FF9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63"/>
          <a:stretch>
            <a:fillRect/>
          </a:stretch>
        </p:blipFill>
        <p:spPr bwMode="auto">
          <a:xfrm>
            <a:off x="1949318" y="2607013"/>
            <a:ext cx="4655763" cy="3792942"/>
          </a:xfrm>
          <a:prstGeom prst="rect">
            <a:avLst/>
          </a:prstGeom>
          <a:noFill/>
          <a:effectLst>
            <a:outerShdw dist="107763" dir="18900000" algn="ctr" rotWithShape="0">
              <a:schemeClr val="tx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F3CE53B-9F90-A7EA-B3EA-319526FD4C79}"/>
              </a:ext>
            </a:extLst>
          </p:cNvPr>
          <p:cNvSpPr txBox="1"/>
          <p:nvPr/>
        </p:nvSpPr>
        <p:spPr>
          <a:xfrm>
            <a:off x="7015798" y="2201580"/>
            <a:ext cx="46557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Bajka kończy się słowami: „…budujcie Arkę i ruszajcie Gwiezdnym Szlakiem na poszukiwanie Króla Krainy Dobrych Wiadomości!”</a:t>
            </a:r>
          </a:p>
        </p:txBody>
      </p:sp>
    </p:spTree>
    <p:extLst>
      <p:ext uri="{BB962C8B-B14F-4D97-AF65-F5344CB8AC3E}">
        <p14:creationId xmlns:p14="http://schemas.microsoft.com/office/powerpoint/2010/main" val="24791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EA1187-3474-09EC-962F-B57930FB9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dirty="0"/>
              <a:t>ZACZYNAMY! Pierwsze „węgielne” klocki     – Gniezno 2003 r.</a:t>
            </a:r>
            <a:br>
              <a:rPr lang="pl-PL" dirty="0"/>
            </a:br>
            <a:r>
              <a:rPr lang="pl-PL" sz="2200" dirty="0"/>
              <a:t>Na zaproszenie Prezydenta Gniezna Jaromira </a:t>
            </a:r>
            <a:r>
              <a:rPr lang="pl-PL" sz="2200" dirty="0" err="1"/>
              <a:t>Dziela</a:t>
            </a:r>
            <a:r>
              <a:rPr lang="pl-PL" sz="2200" dirty="0"/>
              <a:t> – gośćmi byli Burmistrz M</a:t>
            </a:r>
            <a:r>
              <a:rPr lang="hu-HU" sz="2200" dirty="0"/>
              <a:t>űncheberga - Klaus Zehm i Witnicy – </a:t>
            </a:r>
            <a:br>
              <a:rPr lang="hu-HU" sz="2200" dirty="0"/>
            </a:br>
            <a:r>
              <a:rPr lang="hu-HU" sz="2200" dirty="0"/>
              <a:t>Andrzej Zabłocki</a:t>
            </a:r>
            <a:endParaRPr lang="pl-PL" sz="2200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97D49AA-8379-53DC-8676-554ACEB5B5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81335" y="2585342"/>
            <a:ext cx="7039261" cy="42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61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523246-9653-9350-94ED-E0911739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88063"/>
            <a:ext cx="5097102" cy="2489704"/>
          </a:xfrm>
        </p:spPr>
        <p:txBody>
          <a:bodyPr>
            <a:normAutofit/>
          </a:bodyPr>
          <a:lstStyle/>
          <a:p>
            <a:r>
              <a:rPr lang="pl-PL" b="1" dirty="0"/>
              <a:t>W Dolinie Pojednania </a:t>
            </a:r>
            <a:br>
              <a:rPr lang="pl-PL" b="1" dirty="0"/>
            </a:br>
            <a:r>
              <a:rPr lang="pl-PL" sz="2200" dirty="0"/>
              <a:t>rozpoczęliśmy podróż od Gniezna - pierwszej stolicy Polski do Brukseli – stolicy zjednoczonej Europy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4D28A19-5FF2-9982-9647-8073ACAF50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85981" y="181068"/>
            <a:ext cx="4309450" cy="648228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0DD9EC4-C3D6-E164-4BE4-02B8D1654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879" y="3243977"/>
            <a:ext cx="5097102" cy="341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80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7D31E8BC-41B7-685D-0A68-B401FD6A703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996697" y="923454"/>
            <a:ext cx="9107787" cy="562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1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EA679B8-A4A4-1C67-1E63-2CB93BF62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165" y="606583"/>
            <a:ext cx="9586837" cy="596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856E194-482D-F3EA-B084-9C9B06089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692" y="325867"/>
            <a:ext cx="4151736" cy="62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6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2F51903-6B6B-901A-5E9F-91756365D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222" y="688064"/>
            <a:ext cx="9488031" cy="57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3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1C69C2F-67DC-E8F1-1265-21D6F07B4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084" y="325867"/>
            <a:ext cx="4157832" cy="62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40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6273C-D823-48FB-9A55-A923D8A3F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 descr="Obraz zawierający ubrania, osoba, człowiek, uśmiech&#10;&#10;Zawartość wygenerowana przez AI może być niepoprawna.">
            <a:extLst>
              <a:ext uri="{FF2B5EF4-FFF2-40B4-BE49-F238E27FC236}">
                <a16:creationId xmlns:a16="http://schemas.microsoft.com/office/drawing/2014/main" id="{74700834-7003-7EA4-9BD6-FB9A2A4340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956" r="3921"/>
          <a:stretch>
            <a:fillRect/>
          </a:stretch>
        </p:blipFill>
        <p:spPr>
          <a:xfrm>
            <a:off x="7215612" y="106377"/>
            <a:ext cx="4976388" cy="662940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00195C-6B20-B70B-9568-3D14B9674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782" y="323015"/>
            <a:ext cx="5057464" cy="752017"/>
          </a:xfrm>
        </p:spPr>
        <p:txBody>
          <a:bodyPr>
            <a:normAutofit/>
          </a:bodyPr>
          <a:lstStyle/>
          <a:p>
            <a:r>
              <a:rPr lang="pl-PL" b="1" dirty="0" err="1">
                <a:solidFill>
                  <a:schemeClr val="bg1"/>
                </a:solidFill>
              </a:rPr>
              <a:t>Lebus</a:t>
            </a:r>
            <a:r>
              <a:rPr lang="pl-PL" b="1" dirty="0"/>
              <a:t> </a:t>
            </a:r>
            <a:r>
              <a:rPr lang="pl-PL" b="1" dirty="0">
                <a:solidFill>
                  <a:schemeClr val="bg1"/>
                </a:solidFill>
              </a:rPr>
              <a:t>– 14.09.2025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782D4BF-04D3-5303-39B4-9373F19092A3}"/>
              </a:ext>
            </a:extLst>
          </p:cNvPr>
          <p:cNvSpPr txBox="1"/>
          <p:nvPr/>
        </p:nvSpPr>
        <p:spPr>
          <a:xfrm>
            <a:off x="9011948" y="5669280"/>
            <a:ext cx="191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20" name="Symbol zastępczy zawartości 19" descr="Obraz zawierający na wolnym powietrzu, ubrania, niebo, osoba">
            <a:extLst>
              <a:ext uri="{FF2B5EF4-FFF2-40B4-BE49-F238E27FC236}">
                <a16:creationId xmlns:a16="http://schemas.microsoft.com/office/drawing/2014/main" id="{F0F83578-63B4-306C-8C2D-74E3BDA94D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82145" y="3493207"/>
            <a:ext cx="6020554" cy="3242571"/>
          </a:xfrm>
          <a:prstGeom prst="rect">
            <a:avLst/>
          </a:prstGeom>
        </p:spPr>
      </p:pic>
      <p:pic>
        <p:nvPicPr>
          <p:cNvPr id="22" name="Obraz 21" descr="Obraz zawierający ubrania, osoba, obuwie, budynek&#10;&#10;Zawartość wygenerowana przez AI może być niepoprawna.">
            <a:extLst>
              <a:ext uri="{FF2B5EF4-FFF2-40B4-BE49-F238E27FC236}">
                <a16:creationId xmlns:a16="http://schemas.microsoft.com/office/drawing/2014/main" id="{772F394E-83C6-E57C-07D0-07431104CB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523" r="25071"/>
          <a:stretch>
            <a:fillRect/>
          </a:stretch>
        </p:blipFill>
        <p:spPr>
          <a:xfrm>
            <a:off x="2983345" y="0"/>
            <a:ext cx="3611418" cy="380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93164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1B5F58B-454E-425F-E321-BE1BE1A0A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731" y="624690"/>
            <a:ext cx="9116057" cy="58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0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9CAE078-26D5-C8D0-3256-54ECEAA87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132" y="331963"/>
            <a:ext cx="4151736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42067"/>
      </p:ext>
    </p:extLst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D769E49-B4CF-178D-CB22-F0E35240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446" y="155405"/>
            <a:ext cx="4151736" cy="648984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298E43F-9526-9A93-F0B0-C8D3D66497B6}"/>
              </a:ext>
            </a:extLst>
          </p:cNvPr>
          <p:cNvSpPr txBox="1"/>
          <p:nvPr/>
        </p:nvSpPr>
        <p:spPr>
          <a:xfrm>
            <a:off x="2145671" y="519039"/>
            <a:ext cx="53053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…</a:t>
            </a:r>
            <a:r>
              <a:rPr lang="pl-PL" sz="2800" dirty="0"/>
              <a:t>i wreszcie była gotowa </a:t>
            </a:r>
          </a:p>
          <a:p>
            <a:r>
              <a:rPr lang="pl-PL" sz="2800" dirty="0"/>
              <a:t>do drogi </a:t>
            </a:r>
          </a:p>
          <a:p>
            <a:r>
              <a:rPr lang="pl-PL" sz="2800" dirty="0"/>
              <a:t>po Banderę z Gwiazd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94254005"/>
      </p:ext>
    </p:extLst>
  </p:cSld>
  <p:clrMapOvr>
    <a:masterClrMapping/>
  </p:clrMapOvr>
  <p:transition spd="slow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1D6135-F85F-1386-D529-909E3B06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02117" cy="6120722"/>
          </a:xfrm>
        </p:spPr>
        <p:txBody>
          <a:bodyPr/>
          <a:lstStyle/>
          <a:p>
            <a:r>
              <a:rPr lang="pl-PL" dirty="0"/>
              <a:t>Mapa wyprawy</a:t>
            </a:r>
            <a:br>
              <a:rPr lang="pl-PL" dirty="0"/>
            </a:br>
            <a:r>
              <a:rPr lang="pl-PL" dirty="0"/>
              <a:t>Gwiezdnym </a:t>
            </a:r>
            <a:br>
              <a:rPr lang="pl-PL" dirty="0"/>
            </a:br>
            <a:r>
              <a:rPr lang="pl-PL" dirty="0"/>
              <a:t>Szlakiem</a:t>
            </a:r>
          </a:p>
        </p:txBody>
      </p:sp>
      <p:pic>
        <p:nvPicPr>
          <p:cNvPr id="5" name="Symbol zastępczy zawartości 4" descr="Obraz zawierający tekst, obraz, plakat&#10;&#10;Zawartość wygenerowana przez AI może być niepoprawna.">
            <a:extLst>
              <a:ext uri="{FF2B5EF4-FFF2-40B4-BE49-F238E27FC236}">
                <a16:creationId xmlns:a16="http://schemas.microsoft.com/office/drawing/2014/main" id="{57E3A95F-C955-0C81-AD8C-BEAE94033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7140" b="1386"/>
          <a:stretch>
            <a:fillRect/>
          </a:stretch>
        </p:blipFill>
        <p:spPr>
          <a:xfrm>
            <a:off x="5692216" y="144856"/>
            <a:ext cx="5534081" cy="643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95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84BB09C-7449-4E0F-9CC5-0863AD874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007" y="1283969"/>
            <a:ext cx="9528139" cy="545600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902408C-5751-114E-38C6-A70245E943A0}"/>
              </a:ext>
            </a:extLst>
          </p:cNvPr>
          <p:cNvSpPr txBox="1"/>
          <p:nvPr/>
        </p:nvSpPr>
        <p:spPr>
          <a:xfrm>
            <a:off x="2471596" y="83291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 ŚWICIE, 27 KWIETNIA 2004 r.</a:t>
            </a:r>
          </a:p>
        </p:txBody>
      </p:sp>
    </p:spTree>
    <p:extLst>
      <p:ext uri="{BB962C8B-B14F-4D97-AF65-F5344CB8AC3E}">
        <p14:creationId xmlns:p14="http://schemas.microsoft.com/office/powerpoint/2010/main" val="2843872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A9AF19-6C1D-A48D-DDF1-DD16A6871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Pierwszy przystanek - M</a:t>
            </a:r>
            <a:r>
              <a:rPr lang="hu-HU" dirty="0"/>
              <a:t>űncheberg</a:t>
            </a:r>
            <a:endParaRPr lang="pl-PL" dirty="0"/>
          </a:p>
        </p:txBody>
      </p:sp>
      <p:pic>
        <p:nvPicPr>
          <p:cNvPr id="5" name="Symbol zastępczy zawartości 4" descr="Obraz zawierający na wolnym powietrzu, ubrania, osoba, drzewo">
            <a:extLst>
              <a:ext uri="{FF2B5EF4-FFF2-40B4-BE49-F238E27FC236}">
                <a16:creationId xmlns:a16="http://schemas.microsoft.com/office/drawing/2014/main" id="{AEA1FC3C-EC21-D437-0472-4B92AD14C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8879" y="1548143"/>
            <a:ext cx="9379391" cy="52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92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06C113-7370-2083-1841-59D61CDE6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Znowu w drogę…</a:t>
            </a:r>
            <a:r>
              <a:rPr lang="hu-HU" dirty="0"/>
              <a:t> </a:t>
            </a:r>
            <a:endParaRPr lang="pl-PL" dirty="0"/>
          </a:p>
        </p:txBody>
      </p:sp>
      <p:pic>
        <p:nvPicPr>
          <p:cNvPr id="5" name="Symbol zastępczy zawartości 4" descr="Obraz zawierający na wolnym powietrzu, niebo, budynek, osoba&#10;&#10;Zawartość wygenerowana przez AI może być niepoprawna.">
            <a:extLst>
              <a:ext uri="{FF2B5EF4-FFF2-40B4-BE49-F238E27FC236}">
                <a16:creationId xmlns:a16="http://schemas.microsoft.com/office/drawing/2014/main" id="{64341326-5544-B546-25F6-50434BF98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081" r="6831" b="21526"/>
          <a:stretch>
            <a:fillRect/>
          </a:stretch>
        </p:blipFill>
        <p:spPr>
          <a:xfrm>
            <a:off x="2725093" y="1520982"/>
            <a:ext cx="9125893" cy="523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56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8BE50A-4F7B-8907-2125-EEEA6E02C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Berlin i słoneczny ogród </a:t>
            </a:r>
            <a:r>
              <a:rPr lang="pl-PL" dirty="0" err="1"/>
              <a:t>Herrnhutów</a:t>
            </a: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4DF583B7-0C9C-4C11-43E4-C4147D6AE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6985" y="1358019"/>
            <a:ext cx="8911687" cy="531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10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A9198C-CC87-41EC-AC9D-BD62BA05D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Holandia – partnerskie miasto </a:t>
            </a:r>
            <a:r>
              <a:rPr lang="pl-PL" dirty="0" err="1"/>
              <a:t>Druten</a:t>
            </a: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AE30A870-94BC-EECD-FA1A-4C72F91E0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253" y="1756372"/>
            <a:ext cx="8283921" cy="489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2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579C79-65A6-0C3F-CAA7-AEA414B4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Nareszcie Bruksela!</a:t>
            </a:r>
          </a:p>
        </p:txBody>
      </p:sp>
      <p:pic>
        <p:nvPicPr>
          <p:cNvPr id="5" name="Symbol zastępczy zawartości 4" descr="Obraz zawierający ubrania, osoba, na wolnym powietrzu, człowiek">
            <a:extLst>
              <a:ext uri="{FF2B5EF4-FFF2-40B4-BE49-F238E27FC236}">
                <a16:creationId xmlns:a16="http://schemas.microsoft.com/office/drawing/2014/main" id="{6C8488B7-E7ED-699D-C7ED-BFCFBF974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1718" y="1430448"/>
            <a:ext cx="8419723" cy="514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BAC479-1139-8C55-E023-103FB1D6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Witnica 15.11.2025 </a:t>
            </a:r>
            <a:br>
              <a:rPr lang="pl-PL" b="1" dirty="0"/>
            </a:br>
            <a:r>
              <a:rPr lang="pl-PL" sz="2200" dirty="0"/>
              <a:t>– zwieńczenie obchodów jubileuszu </a:t>
            </a:r>
            <a:br>
              <a:rPr lang="pl-PL" sz="2200" dirty="0"/>
            </a:br>
            <a:r>
              <a:rPr lang="pl-PL" sz="2200" dirty="0"/>
              <a:t>900-lecia ustanowienia Biskupstwa Lubuskiego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DA177BC4-2F3B-1A64-53ED-8B25B3FBAA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5051" r="25051"/>
          <a:stretch/>
        </p:blipFill>
        <p:spPr>
          <a:xfrm rot="10800000">
            <a:off x="397079" y="1905000"/>
            <a:ext cx="2789382" cy="419264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FE1F7F5-5B93-6308-49E1-E25AD0D4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61" t="2828" r="8159" b="4511"/>
          <a:stretch>
            <a:fillRect/>
          </a:stretch>
        </p:blipFill>
        <p:spPr>
          <a:xfrm>
            <a:off x="8482977" y="503382"/>
            <a:ext cx="3727497" cy="5444836"/>
          </a:xfrm>
          <a:prstGeom prst="rect">
            <a:avLst/>
          </a:prstGeom>
        </p:spPr>
      </p:pic>
      <p:pic>
        <p:nvPicPr>
          <p:cNvPr id="8" name="Symbol zastępczy zawartości 7" descr="Obraz zawierający koncert, w pomieszczeniu, osoba, chór">
            <a:extLst>
              <a:ext uri="{FF2B5EF4-FFF2-40B4-BE49-F238E27FC236}">
                <a16:creationId xmlns:a16="http://schemas.microsoft.com/office/drawing/2014/main" id="{53554A3F-E6A3-0343-3EA0-493DB3B4FA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058399" y="2531661"/>
            <a:ext cx="6295112" cy="419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7782"/>
      </p:ext>
    </p:extLst>
  </p:cSld>
  <p:clrMapOvr>
    <a:masterClrMapping/>
  </p:clrMapOvr>
  <p:transition spd="med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09B573C-BFEF-FD35-AD93-865105EA6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2017"/>
          </a:xfrm>
        </p:spPr>
        <p:txBody>
          <a:bodyPr/>
          <a:lstStyle/>
          <a:p>
            <a:r>
              <a:rPr lang="pl-PL" dirty="0"/>
              <a:t>Zabawa z Arką – w tle Parlament UE</a:t>
            </a:r>
          </a:p>
        </p:txBody>
      </p:sp>
      <p:pic>
        <p:nvPicPr>
          <p:cNvPr id="7" name="Symbol zastępczy zawartości 6" descr="Obraz zawierający ubrania, człowiek, na wolnym powietrzu, osoba&#10;&#10;Zawartość wygenerowana przez AI może być niepoprawna.">
            <a:extLst>
              <a:ext uri="{FF2B5EF4-FFF2-40B4-BE49-F238E27FC236}">
                <a16:creationId xmlns:a16="http://schemas.microsoft.com/office/drawing/2014/main" id="{D7248946-365E-0E75-0D1C-29F958135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6985" y="1285592"/>
            <a:ext cx="9669101" cy="544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09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BA97A0-7E33-78D5-1F6D-7FC8F18FD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…i nasza Bandera z Gwiazd!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CE85366-3958-6CEE-9C8E-DE30DB38C2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177767" y="1258433"/>
            <a:ext cx="8326846" cy="528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70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1">
            <a:extLst>
              <a:ext uri="{FF2B5EF4-FFF2-40B4-BE49-F238E27FC236}">
                <a16:creationId xmlns:a16="http://schemas.microsoft.com/office/drawing/2014/main" id="{FBE93B0C-1BA2-C073-F64D-6005D4218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ARKA c.d. – międzynarodowa nagroda Fundacji </a:t>
            </a:r>
            <a:r>
              <a:rPr lang="pl-PL" dirty="0" err="1"/>
              <a:t>Ewans</a:t>
            </a:r>
            <a:r>
              <a:rPr lang="pl-PL" dirty="0"/>
              <a:t> – Paryż 2007 r. </a:t>
            </a:r>
          </a:p>
        </p:txBody>
      </p:sp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D9CCE045-4B6C-C49B-E9BE-C1DCF613C7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92924" y="2215896"/>
            <a:ext cx="3503076" cy="4248912"/>
          </a:xfrm>
          <a:prstGeom prst="rect">
            <a:avLst/>
          </a:prstGeom>
        </p:spPr>
      </p:pic>
      <p:pic>
        <p:nvPicPr>
          <p:cNvPr id="15" name="Symbol zastępczy zawartości 14">
            <a:extLst>
              <a:ext uri="{FF2B5EF4-FFF2-40B4-BE49-F238E27FC236}">
                <a16:creationId xmlns:a16="http://schemas.microsoft.com/office/drawing/2014/main" id="{A90AECBC-FC3C-2C3B-858C-0A068FED51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9360" y="2880360"/>
            <a:ext cx="5568696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37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58157824-4836-E524-0BCB-ED44AA70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88063"/>
            <a:ext cx="3318987" cy="5223157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0070C0"/>
                </a:solidFill>
              </a:rPr>
              <a:t>NAJLEPSZY CZAS </a:t>
            </a:r>
            <a:br>
              <a:rPr lang="pl-PL" sz="4000" b="1" dirty="0">
                <a:solidFill>
                  <a:srgbClr val="0070C0"/>
                </a:solidFill>
              </a:rPr>
            </a:br>
            <a:r>
              <a:rPr lang="pl-PL" sz="4000" b="1" dirty="0">
                <a:solidFill>
                  <a:srgbClr val="0070C0"/>
                </a:solidFill>
              </a:rPr>
              <a:t>NA WSPÓLNE </a:t>
            </a:r>
            <a:br>
              <a:rPr lang="pl-PL" sz="4000" b="1" dirty="0">
                <a:solidFill>
                  <a:srgbClr val="0070C0"/>
                </a:solidFill>
              </a:rPr>
            </a:br>
            <a:r>
              <a:rPr lang="pl-PL" sz="4000" b="1" dirty="0">
                <a:solidFill>
                  <a:srgbClr val="0070C0"/>
                </a:solidFill>
              </a:rPr>
              <a:t>DZIAŁANIE</a:t>
            </a:r>
            <a:br>
              <a:rPr lang="pl-PL" sz="4000" b="1">
                <a:solidFill>
                  <a:srgbClr val="0070C0"/>
                </a:solidFill>
              </a:rPr>
            </a:br>
            <a:br>
              <a:rPr lang="pl-PL" sz="4000" b="1">
                <a:solidFill>
                  <a:srgbClr val="0070C0"/>
                </a:solidFill>
              </a:rPr>
            </a:br>
            <a:r>
              <a:rPr lang="pl-PL" sz="4000" b="1">
                <a:solidFill>
                  <a:srgbClr val="0070C0"/>
                </a:solidFill>
              </a:rPr>
              <a:t>- </a:t>
            </a:r>
            <a:r>
              <a:rPr lang="pl-PL" sz="4000" b="1" dirty="0">
                <a:solidFill>
                  <a:srgbClr val="0070C0"/>
                </a:solidFill>
              </a:rPr>
              <a:t>plany na przyszłość</a:t>
            </a:r>
          </a:p>
        </p:txBody>
      </p:sp>
      <p:pic>
        <p:nvPicPr>
          <p:cNvPr id="11" name="Symbol zastępczy zawartości 10" descr="Obraz zawierający niebo, na wolnym powietrzu, chmura, zegar&#10;&#10;Zawartość wygenerowana przez AI może być niepoprawna.">
            <a:extLst>
              <a:ext uri="{FF2B5EF4-FFF2-40B4-BE49-F238E27FC236}">
                <a16:creationId xmlns:a16="http://schemas.microsoft.com/office/drawing/2014/main" id="{4652A0D2-4532-29B6-21DA-65C76E71A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9631" y="182880"/>
            <a:ext cx="5017231" cy="6569612"/>
          </a:xfrm>
        </p:spPr>
      </p:pic>
    </p:spTree>
    <p:extLst>
      <p:ext uri="{BB962C8B-B14F-4D97-AF65-F5344CB8AC3E}">
        <p14:creationId xmlns:p14="http://schemas.microsoft.com/office/powerpoint/2010/main" val="3602891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AA84C4-F797-50AD-99EC-2B855F13F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  <a:br>
              <a:rPr lang="pl-PL" dirty="0"/>
            </a:b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Vielen Dank für Ihre Aufmerksamkeit</a:t>
            </a:r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2B0D14-160B-31AE-03BB-B5AF179BD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Projekt dofinasowany jest z programu</a:t>
            </a:r>
          </a:p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Das Projekt wird durch das Programm mitfinanziert</a:t>
            </a:r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689C89C-E8A5-0F0E-590D-C5C268D50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03" y="3795077"/>
            <a:ext cx="8746417" cy="115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3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6F64D137-4C7C-D1FA-3473-F1B0CA0B39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66598" y="1264555"/>
            <a:ext cx="3801484" cy="558338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A821AAE-EDB4-0A5E-FF0D-7BC3AED9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KRAJOBRAZ PRZESTROGI I NADZIEI         - </a:t>
            </a:r>
            <a:r>
              <a:rPr lang="pl-PL" dirty="0"/>
              <a:t>M</a:t>
            </a:r>
            <a:r>
              <a:rPr lang="hu-HU" dirty="0"/>
              <a:t>űncheberg</a:t>
            </a:r>
            <a:endParaRPr lang="pl-PL" dirty="0"/>
          </a:p>
        </p:txBody>
      </p:sp>
      <p:pic>
        <p:nvPicPr>
          <p:cNvPr id="8" name="Symbol zastępczy zawartości 7" descr="Obraz zawierający budynek, Materiał kompozytowy&#10;&#10;Zawartość wygenerowana przez AI może być niepoprawna.">
            <a:extLst>
              <a:ext uri="{FF2B5EF4-FFF2-40B4-BE49-F238E27FC236}">
                <a16:creationId xmlns:a16="http://schemas.microsoft.com/office/drawing/2014/main" id="{2F3577E2-E61B-C47B-FFF3-FD36B21C5A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2964304" y="2719544"/>
            <a:ext cx="4860637" cy="323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0820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C36AE-BD3E-2131-1558-77733A945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475" y="642772"/>
            <a:ext cx="5823289" cy="104607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Pierwszy wspólny dokument</a:t>
            </a:r>
            <a:br>
              <a:rPr lang="pl-PL" b="1" dirty="0"/>
            </a:br>
            <a:r>
              <a:rPr lang="pl-PL" b="1" dirty="0"/>
              <a:t>08.05.1998 r.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2777BE6-25ED-FF71-0956-8A0DB11255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0459" t="7402" r="10970" b="6909"/>
          <a:stretch>
            <a:fillRect/>
          </a:stretch>
        </p:blipFill>
        <p:spPr>
          <a:xfrm>
            <a:off x="3769568" y="1688842"/>
            <a:ext cx="3620277" cy="5058449"/>
          </a:xfrm>
          <a:prstGeom prst="rect">
            <a:avLst/>
          </a:prstGeom>
        </p:spPr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AE7DA715-432D-EE2E-68A8-297003D379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8827" t="5826" r="7411" b="6593"/>
          <a:stretch>
            <a:fillRect/>
          </a:stretch>
        </p:blipFill>
        <p:spPr>
          <a:xfrm>
            <a:off x="7669764" y="279918"/>
            <a:ext cx="4264090" cy="64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447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17">
            <a:extLst>
              <a:ext uri="{FF2B5EF4-FFF2-40B4-BE49-F238E27FC236}">
                <a16:creationId xmlns:a16="http://schemas.microsoft.com/office/drawing/2014/main" id="{6B2B6ED7-5502-9291-388F-994FC4D4F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5610425" cy="886106"/>
          </a:xfrm>
        </p:spPr>
        <p:txBody>
          <a:bodyPr/>
          <a:lstStyle/>
          <a:p>
            <a:r>
              <a:rPr lang="pl-PL" dirty="0"/>
              <a:t>Spotkania i opowieści…</a:t>
            </a:r>
          </a:p>
        </p:txBody>
      </p:sp>
      <p:pic>
        <p:nvPicPr>
          <p:cNvPr id="17" name="Symbol zastępczy zawartości 16">
            <a:extLst>
              <a:ext uri="{FF2B5EF4-FFF2-40B4-BE49-F238E27FC236}">
                <a16:creationId xmlns:a16="http://schemas.microsoft.com/office/drawing/2014/main" id="{946A959B-83EC-ECBF-D28A-CFC4BB517E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4516" r="19746"/>
          <a:stretch>
            <a:fillRect/>
          </a:stretch>
        </p:blipFill>
        <p:spPr>
          <a:xfrm>
            <a:off x="2592923" y="1641408"/>
            <a:ext cx="5406489" cy="4942272"/>
          </a:xfrm>
          <a:prstGeom prst="rect">
            <a:avLst/>
          </a:prstGeom>
        </p:spPr>
      </p:pic>
      <p:sp>
        <p:nvSpPr>
          <p:cNvPr id="19" name="Symbol zastępczy zawartości 18">
            <a:extLst>
              <a:ext uri="{FF2B5EF4-FFF2-40B4-BE49-F238E27FC236}">
                <a16:creationId xmlns:a16="http://schemas.microsoft.com/office/drawing/2014/main" id="{08A4D0F5-9F93-A07B-FBBD-3DF1F5C51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03349" y="1641408"/>
            <a:ext cx="3301262" cy="4262436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E353271-14A5-0183-0CB0-0D01242DD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254" y="624110"/>
            <a:ext cx="3793579" cy="497684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64B4ACD5-7F6A-FF9B-481D-C0130B9A1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5645" y="5833946"/>
            <a:ext cx="3666744" cy="78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4338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90EBCE-57A1-3400-66AA-B7EADCFE2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LICEUM WITNICA – GIMNAZJUM MŰNCHEBERG </a:t>
            </a:r>
          </a:p>
        </p:txBody>
      </p:sp>
      <p:pic>
        <p:nvPicPr>
          <p:cNvPr id="5" name="Symbol zastępczy zawartości 4" descr="Obraz zawierający tekst, plakat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A4D9888-9559-6196-95DD-CE70732525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79764" y="2051304"/>
            <a:ext cx="3416236" cy="4386072"/>
          </a:xfrm>
        </p:spPr>
      </p:pic>
      <p:pic>
        <p:nvPicPr>
          <p:cNvPr id="8" name="Symbol zastępczy zawartości 7" descr="Obraz zawierający tekst, Ludzka twarz, Drukowanie&#10;&#10;Zawartość wygenerowana przez AI może być niepoprawna.">
            <a:extLst>
              <a:ext uri="{FF2B5EF4-FFF2-40B4-BE49-F238E27FC236}">
                <a16:creationId xmlns:a16="http://schemas.microsoft.com/office/drawing/2014/main" id="{DBECBA58-C82A-0690-172F-D11FB42E50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99543" y="2051304"/>
            <a:ext cx="3306826" cy="4386072"/>
          </a:xfrm>
        </p:spPr>
      </p:pic>
    </p:spTree>
    <p:extLst>
      <p:ext uri="{BB962C8B-B14F-4D97-AF65-F5344CB8AC3E}">
        <p14:creationId xmlns:p14="http://schemas.microsoft.com/office/powerpoint/2010/main" val="2901671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enu, dokument&#10;&#10;Zawartość wygenerowana przez AI może być niepoprawna.">
            <a:extLst>
              <a:ext uri="{FF2B5EF4-FFF2-40B4-BE49-F238E27FC236}">
                <a16:creationId xmlns:a16="http://schemas.microsoft.com/office/drawing/2014/main" id="{73A01978-015E-E92F-FB08-13F479336E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6" b="6400"/>
          <a:stretch>
            <a:fillRect/>
          </a:stretch>
        </p:blipFill>
        <p:spPr>
          <a:xfrm>
            <a:off x="3524250" y="146304"/>
            <a:ext cx="5418582" cy="651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7718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mug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1682</TotalTime>
  <Words>348</Words>
  <Application>Microsoft Office PowerPoint</Application>
  <PresentationFormat>Panoramiczny</PresentationFormat>
  <Paragraphs>48</Paragraphs>
  <Slides>44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48" baseType="lpstr">
      <vt:lpstr>Arial</vt:lpstr>
      <vt:lpstr>Century Gothic</vt:lpstr>
      <vt:lpstr>Wingdings 3</vt:lpstr>
      <vt:lpstr>Smuga</vt:lpstr>
      <vt:lpstr>Biskupstwo Lubuskie  – krajobraz przestrogi i nadziei Bistum Lebus  – eine Landschaft der Mahnung und Hoffnung</vt:lpstr>
      <vt:lpstr>Najważniejsze wydarzenia projektowe</vt:lpstr>
      <vt:lpstr>Lebus – 14.09.2025</vt:lpstr>
      <vt:lpstr>Witnica 15.11.2025  – zwieńczenie obchodów jubileuszu  900-lecia ustanowienia Biskupstwa Lubuskiego</vt:lpstr>
      <vt:lpstr>KRAJOBRAZ PRZESTROGI I NADZIEI         - Műncheberg</vt:lpstr>
      <vt:lpstr>Pierwszy wspólny dokument 08.05.1998 r.</vt:lpstr>
      <vt:lpstr>Spotkania i opowieści…</vt:lpstr>
      <vt:lpstr>LICEUM WITNICA – GIMNAZJUM MŰNCHEBERG </vt:lpstr>
      <vt:lpstr>Prezentacja programu PowerPoint</vt:lpstr>
      <vt:lpstr>Wspólnie świętujemy wejście do strefy Schengen – Kostrzyn/Kűstrin-Kietz 2007 r..</vt:lpstr>
      <vt:lpstr>Prezentacja programu PowerPoint</vt:lpstr>
      <vt:lpstr>  RAZEM – NA PRZEJŚCIU GRANICZNYM</vt:lpstr>
      <vt:lpstr>   ŚWIĘTUJEMY!!!</vt:lpstr>
      <vt:lpstr>...wspólne spotkania, gry, zawody </vt:lpstr>
      <vt:lpstr>Regionalne Centrum Ratownictwa  - Policja, Straż Pożarna, Pogotowie Ratunkowe, sala widowiskowa Powierzchnia użytkowa – 5340 m2 Rok wykonania inwestycji : 2013</vt:lpstr>
      <vt:lpstr>REGIONALNE CENTRUM RATOWNICTWA</vt:lpstr>
      <vt:lpstr>RCR - widok z góry</vt:lpstr>
      <vt:lpstr>Uroczyste otwarcie RCR-u – 2013 r.</vt:lpstr>
      <vt:lpstr>ARKA DOBREJ WIADOMOŚCI</vt:lpstr>
      <vt:lpstr>Po drugiej stronie lustra</vt:lpstr>
      <vt:lpstr>Inspiracje…</vt:lpstr>
      <vt:lpstr>Cezary Żołyński - pomysłodawca i autor bajki o Arce Dobrych Wiadomości  </vt:lpstr>
      <vt:lpstr>ZACZYNAMY! Pierwsze „węgielne” klocki     – Gniezno 2003 r. Na zaproszenie Prezydenta Gniezna Jaromira Dziela – gośćmi byli Burmistrz Műncheberga - Klaus Zehm i Witnicy –  Andrzej Zabłocki</vt:lpstr>
      <vt:lpstr>W Dolinie Pojednania  rozpoczęliśmy podróż od Gniezna - pierwszej stolicy Polski do Brukseli – stolicy zjednoczonej Europy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Mapa wyprawy Gwiezdnym  Szlakiem</vt:lpstr>
      <vt:lpstr>Prezentacja programu PowerPoint</vt:lpstr>
      <vt:lpstr>Pierwszy przystanek - Műncheberg</vt:lpstr>
      <vt:lpstr>Znowu w drogę… </vt:lpstr>
      <vt:lpstr>Berlin i słoneczny ogród Herrnhutów</vt:lpstr>
      <vt:lpstr>Holandia – partnerskie miasto Druten</vt:lpstr>
      <vt:lpstr>Nareszcie Bruksela!</vt:lpstr>
      <vt:lpstr>Zabawa z Arką – w tle Parlament UE</vt:lpstr>
      <vt:lpstr>…i nasza Bandera z Gwiazd!</vt:lpstr>
      <vt:lpstr>ARKA c.d. – międzynarodowa nagroda Fundacji Ewans – Paryż 2007 r. </vt:lpstr>
      <vt:lpstr>NAJLEPSZY CZAS  NA WSPÓLNE  DZIAŁANIE  - plany na przyszłość</vt:lpstr>
      <vt:lpstr>Dziękuję za uwagę Vielen Dank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14</cp:revision>
  <dcterms:created xsi:type="dcterms:W3CDTF">2026-01-27T16:44:15Z</dcterms:created>
  <dcterms:modified xsi:type="dcterms:W3CDTF">2026-03-14T07:48:41Z</dcterms:modified>
</cp:coreProperties>
</file>